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sldIdLst>
    <p:sldId id="272" r:id="rId2"/>
    <p:sldId id="264" r:id="rId3"/>
    <p:sldId id="273" r:id="rId4"/>
    <p:sldId id="265" r:id="rId5"/>
    <p:sldId id="274" r:id="rId6"/>
    <p:sldId id="276" r:id="rId7"/>
    <p:sldId id="281" r:id="rId8"/>
    <p:sldId id="287" r:id="rId9"/>
    <p:sldId id="294" r:id="rId10"/>
    <p:sldId id="295" r:id="rId11"/>
    <p:sldId id="277" r:id="rId12"/>
    <p:sldId id="278" r:id="rId13"/>
    <p:sldId id="279" r:id="rId14"/>
    <p:sldId id="266" r:id="rId15"/>
    <p:sldId id="268" r:id="rId16"/>
    <p:sldId id="270" r:id="rId17"/>
    <p:sldId id="296"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7200" algn="l" rtl="0" fontAlgn="base">
      <a:spcBef>
        <a:spcPct val="0"/>
      </a:spcBef>
      <a:spcAft>
        <a:spcPct val="0"/>
      </a:spcAft>
      <a:defRPr kern="1200">
        <a:solidFill>
          <a:schemeClr val="tx1"/>
        </a:solidFill>
        <a:latin typeface="Book Antiqua" pitchFamily="18" charset="0"/>
        <a:ea typeface="+mn-ea"/>
        <a:cs typeface="Arial" charset="0"/>
      </a:defRPr>
    </a:lvl2pPr>
    <a:lvl3pPr marL="914400" algn="l" rtl="0" fontAlgn="base">
      <a:spcBef>
        <a:spcPct val="0"/>
      </a:spcBef>
      <a:spcAft>
        <a:spcPct val="0"/>
      </a:spcAft>
      <a:defRPr kern="1200">
        <a:solidFill>
          <a:schemeClr val="tx1"/>
        </a:solidFill>
        <a:latin typeface="Book Antiqua" pitchFamily="18" charset="0"/>
        <a:ea typeface="+mn-ea"/>
        <a:cs typeface="Arial" charset="0"/>
      </a:defRPr>
    </a:lvl3pPr>
    <a:lvl4pPr marL="1371600" algn="l" rtl="0" fontAlgn="base">
      <a:spcBef>
        <a:spcPct val="0"/>
      </a:spcBef>
      <a:spcAft>
        <a:spcPct val="0"/>
      </a:spcAft>
      <a:defRPr kern="1200">
        <a:solidFill>
          <a:schemeClr val="tx1"/>
        </a:solidFill>
        <a:latin typeface="Book Antiqua" pitchFamily="18" charset="0"/>
        <a:ea typeface="+mn-ea"/>
        <a:cs typeface="Arial" charset="0"/>
      </a:defRPr>
    </a:lvl4pPr>
    <a:lvl5pPr marL="1828800"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ip Nicholson" initials="SN" lastIdx="14" clrIdx="0">
    <p:extLst>
      <p:ext uri="{19B8F6BF-5375-455C-9EA6-DF929625EA0E}">
        <p15:presenceInfo xmlns:p15="http://schemas.microsoft.com/office/powerpoint/2012/main" userId="d4cdf1f8226b5c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3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4-10T09:35:26.836" idx="1">
    <p:pos x="10" y="10"/>
    <p:text>First job is to find the task you are being asked to perform. Ignore everything else for now.</p:text>
    <p:extLst>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4-04-10T09:43:40.507" idx="12">
    <p:pos x="10" y="10"/>
    <p:text>Introductions do not include analysis, so you are not earning points while you work on an opening. Don't waste the time.</p:text>
    <p:extLst>
      <p:ext uri="{C676402C-5697-4E1C-873F-D02D1690AC5C}">
        <p15:threadingInfo xmlns:p15="http://schemas.microsoft.com/office/powerpoint/2012/main" timeZoneBias="420"/>
      </p:ext>
    </p:extLst>
  </p:cm>
  <p:cm authorId="1" dt="2014-04-10T09:44:19.539" idx="13">
    <p:pos x="106" y="106"/>
    <p:text>Your reader knows everything in the work and has the prompt memorized by now.</p:text>
    <p:extLst>
      <p:ext uri="{C676402C-5697-4E1C-873F-D02D1690AC5C}">
        <p15:threadingInfo xmlns:p15="http://schemas.microsoft.com/office/powerpoint/2012/main" timeZoneBias="420"/>
      </p:ext>
    </p:extLst>
  </p:cm>
  <p:cm authorId="1" dt="2014-04-10T09:44:53.039" idx="14">
    <p:pos x="202" y="202"/>
    <p:text>If you tend to use careless handwriting, get over it.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04-10T09:36:31.942" idx="2">
    <p:pos x="10" y="10"/>
    <p:text>You will want to state or imply a "meaning of the work as a whole," even in a short poem. The MC questions will definitely ask about both theme and tone.</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4-04-10T09:37:54.818" idx="3">
    <p:pos x="10" y="10"/>
    <p:text>he list of suggested works is NOT your friend. It will not help you and risks undermining confidence</p:text>
    <p:extLst>
      <p:ext uri="{C676402C-5697-4E1C-873F-D02D1690AC5C}">
        <p15:threadingInfo xmlns:p15="http://schemas.microsoft.com/office/powerpoint/2012/main" timeZoneBias="420"/>
      </p:ext>
    </p:extLst>
  </p:cm>
  <p:cm authorId="1" dt="2014-04-10T09:38:37.555" idx="4">
    <p:pos x="106" y="106"/>
    <p:text>Skim without really reading until you find the first command verb. You wan first to knwo what job you are being asked to do. Ignore the rest for now.</p:text>
    <p:extLst>
      <p:ext uri="{C676402C-5697-4E1C-873F-D02D1690AC5C}">
        <p15:threadingInfo xmlns:p15="http://schemas.microsoft.com/office/powerpoint/2012/main" timeZoneBias="420"/>
      </p:ext>
    </p:extLst>
  </p:cm>
  <p:cm authorId="1" dt="2014-04-10T09:39:48.307" idx="5">
    <p:pos x="202" y="202"/>
    <p:text>The most commonly implied (rather than stated) task is to identify a meaning of the work as a whole</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4-04-10T09:40:39.136" idx="6">
    <p:pos x="10" y="10"/>
    <p:text>Now skim any opening materials to see if something there might help.</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4-04-10T09:41:02.136" idx="7">
    <p:pos x="10" y="10"/>
    <p:text>Too many students thought they needed to write about mystery novels--nevre a good idea</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4-04-10T09:41:40.042" idx="8">
    <p:pos x="10" y="10"/>
    <p:text>Ignore this since there's no verb in the imperative.</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4-04-10T09:41:56.339" idx="9">
    <p:pos x="10" y="10"/>
    <p:text>Ignore this, too, since there's no verb in the imperative.</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4-04-10T09:42:15.960" idx="10">
    <p:pos x="10" y="10"/>
    <p:text>Work from some kind of plan. Don't start writing until you know what you want to say.</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4-04-10T09:43:06.070" idx="11">
    <p:pos x="10" y="10"/>
    <p:text>In 2005 many students wrote about "The Awakening," which they said they had never read.</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86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A7A8ADA-C0D0-4A5A-BF94-E6501056BF76}" type="datetime1">
              <a:rPr lang="en-US" smtClean="0"/>
              <a:pPr>
                <a:defRPr/>
              </a:pPr>
              <a:t>7/25/2016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1D5B17-71DA-4978-81C0-39906E60F9F8}" type="slidenum">
              <a:rPr lang="en-US" smtClean="0"/>
              <a:pPr>
                <a:defRPr/>
              </a:pPr>
              <a:t>‹#›</a:t>
            </a:fld>
            <a:endParaRPr lang="en-US" dirty="0"/>
          </a:p>
        </p:txBody>
      </p:sp>
    </p:spTree>
    <p:extLst>
      <p:ext uri="{BB962C8B-B14F-4D97-AF65-F5344CB8AC3E}">
        <p14:creationId xmlns:p14="http://schemas.microsoft.com/office/powerpoint/2010/main" val="267634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6637EB6-8DCD-4800-A3BF-A69571451BE2}" type="datetime1">
              <a:rPr lang="en-US" smtClean="0"/>
              <a:pPr>
                <a:defRPr/>
              </a:pPr>
              <a:t>7/25/2016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2458CC-4D22-4F9B-A287-5F88B6553C95}" type="slidenum">
              <a:rPr lang="en-US" smtClean="0"/>
              <a:pPr>
                <a:defRPr/>
              </a:pPr>
              <a:t>‹#›</a:t>
            </a:fld>
            <a:endParaRPr lang="en-US" dirty="0"/>
          </a:p>
        </p:txBody>
      </p:sp>
    </p:spTree>
    <p:extLst>
      <p:ext uri="{BB962C8B-B14F-4D97-AF65-F5344CB8AC3E}">
        <p14:creationId xmlns:p14="http://schemas.microsoft.com/office/powerpoint/2010/main" val="427963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20020BF-389C-4D89-BFFC-959883F756B7}" type="datetime1">
              <a:rPr lang="en-US" smtClean="0"/>
              <a:pPr>
                <a:defRPr/>
              </a:pPr>
              <a:t>7/25/2016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F506BD-33AF-4BF9-BA4F-1F620962242C}" type="slidenum">
              <a:rPr lang="en-US" smtClean="0"/>
              <a:pPr>
                <a:defRPr/>
              </a:pPr>
              <a:t>‹#›</a:t>
            </a:fld>
            <a:endParaRPr lang="en-US" dirty="0"/>
          </a:p>
        </p:txBody>
      </p:sp>
    </p:spTree>
    <p:extLst>
      <p:ext uri="{BB962C8B-B14F-4D97-AF65-F5344CB8AC3E}">
        <p14:creationId xmlns:p14="http://schemas.microsoft.com/office/powerpoint/2010/main" val="241114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50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F5068BB3-51D4-46A0-8108-59B58B3E537F}" type="datetime1">
              <a:rPr lang="en-US" smtClean="0"/>
              <a:pPr>
                <a:defRPr/>
              </a:pPr>
              <a:t>7/25/2016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031FCF-057D-4BF8-8250-84F108E4E809}" type="slidenum">
              <a:rPr lang="en-US" smtClean="0"/>
              <a:pPr>
                <a:defRPr/>
              </a:pPr>
              <a:t>‹#›</a:t>
            </a:fld>
            <a:endParaRPr lang="en-US" dirty="0"/>
          </a:p>
        </p:txBody>
      </p:sp>
    </p:spTree>
    <p:extLst>
      <p:ext uri="{BB962C8B-B14F-4D97-AF65-F5344CB8AC3E}">
        <p14:creationId xmlns:p14="http://schemas.microsoft.com/office/powerpoint/2010/main" val="218984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EB23DB58-FA65-47F3-A745-27D856947578}" type="datetime1">
              <a:rPr lang="en-US" smtClean="0"/>
              <a:pPr>
                <a:defRPr/>
              </a:pPr>
              <a:t>7/25/2016</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34E61B7-F79F-46A3-8D25-2EF6FBA296FA}" type="slidenum">
              <a:rPr lang="en-US" smtClean="0"/>
              <a:pPr>
                <a:defRPr/>
              </a:pPr>
              <a:t>‹#›</a:t>
            </a:fld>
            <a:endParaRPr lang="en-US" dirty="0"/>
          </a:p>
        </p:txBody>
      </p:sp>
    </p:spTree>
    <p:extLst>
      <p:ext uri="{BB962C8B-B14F-4D97-AF65-F5344CB8AC3E}">
        <p14:creationId xmlns:p14="http://schemas.microsoft.com/office/powerpoint/2010/main" val="395178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1B691EB-2BD9-4F61-BCB0-C81AF7C6AC58}" type="datetime1">
              <a:rPr lang="en-US" smtClean="0"/>
              <a:pPr>
                <a:defRPr/>
              </a:pPr>
              <a:t>7/25/2016</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D5492D9-ABFB-449C-9868-5EB1F14CCC8B}" type="slidenum">
              <a:rPr lang="en-US" smtClean="0"/>
              <a:pPr>
                <a:defRPr/>
              </a:pPr>
              <a:t>‹#›</a:t>
            </a:fld>
            <a:endParaRPr lang="en-US" dirty="0"/>
          </a:p>
        </p:txBody>
      </p:sp>
    </p:spTree>
    <p:extLst>
      <p:ext uri="{BB962C8B-B14F-4D97-AF65-F5344CB8AC3E}">
        <p14:creationId xmlns:p14="http://schemas.microsoft.com/office/powerpoint/2010/main" val="119242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C01105-DA5D-4DA1-BD65-94E406E2003F}" type="datetime1">
              <a:rPr lang="en-US" smtClean="0"/>
              <a:pPr>
                <a:defRPr/>
              </a:pPr>
              <a:t>7/25/2016</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545C5BA-D2BB-44A1-BAB6-874B46AA10CB}" type="slidenum">
              <a:rPr lang="en-US" smtClean="0"/>
              <a:pPr>
                <a:defRPr/>
              </a:pPr>
              <a:t>‹#›</a:t>
            </a:fld>
            <a:endParaRPr lang="en-US" dirty="0"/>
          </a:p>
        </p:txBody>
      </p:sp>
    </p:spTree>
    <p:extLst>
      <p:ext uri="{BB962C8B-B14F-4D97-AF65-F5344CB8AC3E}">
        <p14:creationId xmlns:p14="http://schemas.microsoft.com/office/powerpoint/2010/main" val="402167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29E999F-9A9D-440E-8A5C-1CE5C9D7C509}" type="datetime1">
              <a:rPr lang="en-US" smtClean="0"/>
              <a:pPr>
                <a:defRPr/>
              </a:pPr>
              <a:t>7/25/2016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429CF9D-0C19-482B-8C5A-0C2EB30B613E}" type="slidenum">
              <a:rPr lang="en-US" smtClean="0"/>
              <a:pPr>
                <a:defRPr/>
              </a:pPr>
              <a:t>‹#›</a:t>
            </a:fld>
            <a:endParaRPr lang="en-US" dirty="0"/>
          </a:p>
        </p:txBody>
      </p:sp>
    </p:spTree>
    <p:extLst>
      <p:ext uri="{BB962C8B-B14F-4D97-AF65-F5344CB8AC3E}">
        <p14:creationId xmlns:p14="http://schemas.microsoft.com/office/powerpoint/2010/main" val="283854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F558484-999B-49BD-A3D9-08E340422DC2}" type="datetime1">
              <a:rPr lang="en-US" smtClean="0"/>
              <a:pPr>
                <a:defRPr/>
              </a:pPr>
              <a:t>7/25/2016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E983E34-3E5B-45E2-8872-7125D87D406D}" type="slidenum">
              <a:rPr lang="en-US" smtClean="0"/>
              <a:pPr>
                <a:defRPr/>
              </a:pPr>
              <a:t>‹#›</a:t>
            </a:fld>
            <a:endParaRPr lang="en-US" dirty="0"/>
          </a:p>
        </p:txBody>
      </p:sp>
    </p:spTree>
    <p:extLst>
      <p:ext uri="{BB962C8B-B14F-4D97-AF65-F5344CB8AC3E}">
        <p14:creationId xmlns:p14="http://schemas.microsoft.com/office/powerpoint/2010/main" val="288209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pPr>
              <a:defRPr/>
            </a:pPr>
            <a:fld id="{97221511-38B5-42BE-9787-87148B304D9E}" type="datetime1">
              <a:rPr lang="en-US" smtClean="0"/>
              <a:pPr>
                <a:defRPr/>
              </a:pPr>
              <a:t>7/25/2016</a:t>
            </a:fld>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pPr>
              <a:defRPr/>
            </a:pPr>
            <a:fld id="{7D30AA30-E139-4274-A54E-77647807BF91}" type="slidenum">
              <a:rPr lang="en-US" smtClean="0"/>
              <a:pPr>
                <a:defRPr/>
              </a:pPr>
              <a:t>‹#›</a:t>
            </a:fld>
            <a:endParaRPr lang="en-US" dirty="0"/>
          </a:p>
        </p:txBody>
      </p:sp>
      <p:sp>
        <p:nvSpPr>
          <p:cNvPr id="8" name="Rectangle 7"/>
          <p:cNvSpPr/>
          <p:nvPr/>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63024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600200"/>
            <a:ext cx="10058400" cy="2743200"/>
          </a:xfrm>
        </p:spPr>
        <p:txBody>
          <a:bodyPr>
            <a:scene3d>
              <a:camera prst="orthographicFront"/>
              <a:lightRig rig="threePt" dir="t"/>
            </a:scene3d>
            <a:sp3d extrusionH="57150">
              <a:bevelT w="38100" h="38100"/>
            </a:sp3d>
          </a:bodyPr>
          <a:lstStyle/>
          <a:p>
            <a:pPr eaLnBrk="1" hangingPunct="1"/>
            <a:r>
              <a:rPr lang="en-US" b="1" dirty="0">
                <a:effectLst>
                  <a:outerShdw blurRad="50800" dist="38100" dir="2700000" algn="tl" rotWithShape="0">
                    <a:prstClr val="black">
                      <a:alpha val="40000"/>
                    </a:prstClr>
                  </a:outerShdw>
                </a:effectLst>
              </a:rPr>
              <a:t>THE POWER SYSTEM</a:t>
            </a:r>
            <a:br>
              <a:rPr lang="en-US" b="1" dirty="0">
                <a:effectLst>
                  <a:outerShdw blurRad="50800" dist="38100" dir="2700000" algn="tl" rotWithShape="0">
                    <a:prstClr val="black">
                      <a:alpha val="40000"/>
                    </a:prstClr>
                  </a:outerShdw>
                </a:effectLst>
              </a:rPr>
            </a:br>
            <a:r>
              <a:rPr lang="en-US" b="1" dirty="0">
                <a:effectLst>
                  <a:outerShdw blurRad="50800" dist="38100" dir="2700000" algn="tl" rotWithShape="0">
                    <a:prstClr val="black">
                      <a:alpha val="40000"/>
                    </a:prstClr>
                  </a:outerShdw>
                </a:effectLst>
              </a:rPr>
              <a:t>for the Essays</a:t>
            </a:r>
          </a:p>
        </p:txBody>
      </p:sp>
      <p:sp>
        <p:nvSpPr>
          <p:cNvPr id="3" name="Text Placeholder 2"/>
          <p:cNvSpPr>
            <a:spLocks noGrp="1"/>
          </p:cNvSpPr>
          <p:nvPr>
            <p:ph type="subTitle" idx="1"/>
          </p:nvPr>
        </p:nvSpPr>
        <p:spPr>
          <a:xfrm>
            <a:off x="1066800" y="4648200"/>
            <a:ext cx="10058400" cy="1127760"/>
          </a:xfrm>
        </p:spPr>
        <p:txBody>
          <a:bodyPr>
            <a:normAutofit fontScale="92500"/>
            <a:scene3d>
              <a:camera prst="orthographicFront"/>
              <a:lightRig rig="threePt" dir="t"/>
            </a:scene3d>
            <a:sp3d extrusionH="57150">
              <a:bevelT w="38100" h="38100"/>
            </a:sp3d>
          </a:bodyPr>
          <a:lstStyle/>
          <a:p>
            <a:pPr eaLnBrk="1" hangingPunct="1"/>
            <a:r>
              <a:rPr lang="en-US" sz="3800" dirty="0">
                <a:effectLst>
                  <a:outerShdw blurRad="50800" dist="38100" dir="2700000" algn="tl" rotWithShape="0">
                    <a:prstClr val="black">
                      <a:alpha val="40000"/>
                    </a:prstClr>
                  </a:outerShdw>
                </a:effectLst>
              </a:rPr>
              <a:t>A magic process for attacking the exam….</a:t>
            </a:r>
          </a:p>
          <a:p>
            <a:pPr eaLnBrk="1" hangingPunct="1"/>
            <a:r>
              <a:rPr lang="en-US"/>
              <a:t> </a:t>
            </a:r>
            <a:endParaRPr lang="en-US" dirty="0"/>
          </a:p>
        </p:txBody>
      </p:sp>
      <p:sp>
        <p:nvSpPr>
          <p:cNvPr id="4" name="TextBox 3"/>
          <p:cNvSpPr txBox="1"/>
          <p:nvPr/>
        </p:nvSpPr>
        <p:spPr>
          <a:xfrm>
            <a:off x="9448800" y="6172200"/>
            <a:ext cx="1905000" cy="276999"/>
          </a:xfrm>
          <a:prstGeom prst="rect">
            <a:avLst/>
          </a:prstGeom>
          <a:noFill/>
        </p:spPr>
        <p:txBody>
          <a:bodyPr wrap="square" rtlCol="0">
            <a:spAutoFit/>
          </a:bodyPr>
          <a:lstStyle/>
          <a:p>
            <a:r>
              <a:rPr lang="en-US" sz="1200" dirty="0">
                <a:solidFill>
                  <a:schemeClr val="bg1">
                    <a:lumMod val="50000"/>
                  </a:schemeClr>
                </a:solidFill>
              </a:rPr>
              <a:t>© Skip Nicholson, 2010</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70841" y="5334000"/>
            <a:ext cx="609600" cy="457200"/>
          </a:xfrm>
          <a:prstGeom prst="roundRect">
            <a:avLst/>
          </a:prstGeom>
          <a:solidFill>
            <a:schemeClr val="bg2"/>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581400" y="4419600"/>
            <a:ext cx="609600" cy="457200"/>
          </a:xfrm>
          <a:prstGeom prst="roundRect">
            <a:avLst/>
          </a:prstGeom>
          <a:solidFill>
            <a:schemeClr val="bg2"/>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62200" y="685800"/>
            <a:ext cx="7467600" cy="5539978"/>
          </a:xfrm>
          <a:prstGeom prst="rect">
            <a:avLst/>
          </a:prstGeom>
        </p:spPr>
        <p:txBody>
          <a:bodyPr wrap="square">
            <a:spAutoFit/>
          </a:bodyPr>
          <a:lstStyle/>
          <a:p>
            <a:pPr fontAlgn="auto">
              <a:lnSpc>
                <a:spcPct val="125000"/>
              </a:lnSpc>
              <a:spcAft>
                <a:spcPts val="0"/>
              </a:spcAft>
              <a:defRPr/>
            </a:pPr>
            <a:r>
              <a:rPr lang="en-US" sz="2400" strike="dblStrike" dirty="0">
                <a:solidFill>
                  <a:schemeClr val="tx1">
                    <a:lumMod val="85000"/>
                    <a:lumOff val="15000"/>
                  </a:schemeClr>
                </a:solidFill>
              </a:rPr>
              <a:t>Many works of literature not readily identified with the mystery or detective story genre nonetheless involve the investigation of a mystery.  </a:t>
            </a:r>
            <a:r>
              <a:rPr lang="en-US" sz="2400" strike="sngStrike" dirty="0">
                <a:solidFill>
                  <a:schemeClr val="tx1">
                    <a:lumMod val="85000"/>
                    <a:lumOff val="15000"/>
                  </a:schemeClr>
                </a:solidFill>
              </a:rPr>
              <a:t>In these works, the solution to the mystery may be less important than the knowledge gained in the process of its investigation</a:t>
            </a:r>
            <a:r>
              <a:rPr lang="en-US" sz="2400" dirty="0">
                <a:solidFill>
                  <a:schemeClr val="tx1">
                    <a:lumMod val="85000"/>
                    <a:lumOff val="15000"/>
                  </a:schemeClr>
                </a:solidFill>
              </a:rPr>
              <a:t>. Choose a novel or play in which one or more of the characters confront a mystery.  Then write an essay in which you identify the mystery </a:t>
            </a:r>
            <a:r>
              <a:rPr lang="en-US" sz="2400" b="1" dirty="0">
                <a:solidFill>
                  <a:srgbClr val="00B050"/>
                </a:solidFill>
              </a:rPr>
              <a:t>and</a:t>
            </a:r>
            <a:r>
              <a:rPr lang="en-US" sz="2400" dirty="0">
                <a:solidFill>
                  <a:srgbClr val="00B050"/>
                </a:solidFill>
              </a:rPr>
              <a:t> </a:t>
            </a:r>
            <a:r>
              <a:rPr lang="en-US" sz="2400" dirty="0">
                <a:solidFill>
                  <a:schemeClr val="tx1">
                    <a:lumMod val="85000"/>
                    <a:lumOff val="15000"/>
                  </a:schemeClr>
                </a:solidFill>
              </a:rPr>
              <a:t>explain how the investigation illuminates </a:t>
            </a:r>
            <a:r>
              <a:rPr lang="en-US" sz="2400" u="wavyHeavy" dirty="0">
                <a:solidFill>
                  <a:schemeClr val="accent5">
                    <a:lumMod val="60000"/>
                    <a:lumOff val="40000"/>
                  </a:schemeClr>
                </a:solidFill>
                <a:uFill>
                  <a:solidFill>
                    <a:schemeClr val="accent1">
                      <a:lumMod val="75000"/>
                    </a:schemeClr>
                  </a:solidFill>
                </a:uFill>
              </a:rPr>
              <a:t>the meaning of the work as a whole</a:t>
            </a:r>
            <a:r>
              <a:rPr lang="en-US" sz="2400" dirty="0">
                <a:solidFill>
                  <a:schemeClr val="tx1">
                    <a:lumMod val="85000"/>
                    <a:lumOff val="15000"/>
                  </a:schemeClr>
                </a:solidFill>
              </a:rPr>
              <a:t>.  Do </a:t>
            </a:r>
            <a:r>
              <a:rPr lang="en-US" sz="2400" b="1" dirty="0">
                <a:solidFill>
                  <a:srgbClr val="00B050"/>
                </a:solidFill>
              </a:rPr>
              <a:t>not</a:t>
            </a:r>
            <a:r>
              <a:rPr lang="en-US" sz="2400" dirty="0">
                <a:solidFill>
                  <a:srgbClr val="00B050"/>
                </a:solidFill>
              </a:rPr>
              <a:t> </a:t>
            </a:r>
            <a:r>
              <a:rPr lang="en-US" sz="2400" dirty="0">
                <a:solidFill>
                  <a:schemeClr val="tx1">
                    <a:lumMod val="85000"/>
                    <a:lumOff val="15000"/>
                  </a:schemeClr>
                </a:solidFill>
              </a:rPr>
              <a:t>merely summarize the plot.</a:t>
            </a:r>
          </a:p>
          <a:p>
            <a:pPr marL="365760" indent="-365760" fontAlgn="auto">
              <a:spcAft>
                <a:spcPts val="0"/>
              </a:spcAft>
              <a:defRPr/>
            </a:pPr>
            <a:endParaRPr lang="en-US" sz="2400" dirty="0">
              <a:solidFill>
                <a:schemeClr val="tx1">
                  <a:lumMod val="85000"/>
                  <a:lumOff val="15000"/>
                </a:schemeClr>
              </a:solidFill>
            </a:endParaRPr>
          </a:p>
        </p:txBody>
      </p:sp>
      <p:sp>
        <p:nvSpPr>
          <p:cNvPr id="9" name="Rounded Rectangle 8"/>
          <p:cNvSpPr/>
          <p:nvPr/>
        </p:nvSpPr>
        <p:spPr>
          <a:xfrm>
            <a:off x="5029200" y="3048001"/>
            <a:ext cx="32004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010400" y="3962401"/>
            <a:ext cx="11430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00400" y="3962401"/>
            <a:ext cx="19812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191000" y="4447881"/>
            <a:ext cx="10668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17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3600" y="4419601"/>
            <a:ext cx="8153400" cy="2193925"/>
          </a:xfrm>
          <a:prstGeom prst="rect">
            <a:avLst/>
          </a:prstGeom>
          <a:ln>
            <a:noFill/>
          </a:ln>
          <a:effectLst>
            <a:outerShdw blurRad="292100" dist="139700" dir="2700000" algn="tl" rotWithShape="0">
              <a:srgbClr val="333333">
                <a:alpha val="65000"/>
              </a:srgbClr>
            </a:outerShdw>
          </a:effectLst>
        </p:spPr>
      </p:pic>
      <p:sp>
        <p:nvSpPr>
          <p:cNvPr id="3" name="Content Placeholder 1"/>
          <p:cNvSpPr txBox="1">
            <a:spLocks/>
          </p:cNvSpPr>
          <p:nvPr/>
        </p:nvSpPr>
        <p:spPr>
          <a:xfrm>
            <a:off x="2223248" y="267148"/>
            <a:ext cx="7745505" cy="4076253"/>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fontAlgn="auto">
              <a:spcAft>
                <a:spcPts val="0"/>
              </a:spcAft>
              <a:buNone/>
              <a:defRPr/>
            </a:pPr>
            <a:r>
              <a:rPr lang="en-US" dirty="0">
                <a:solidFill>
                  <a:schemeClr val="bg1">
                    <a:lumMod val="75000"/>
                  </a:schemeClr>
                </a:solidFill>
              </a:rPr>
              <a:t>Many works of literature not readily identified with the mystery or detective story genre nonetheless involve the investigation of a mystery.  In these works, the solution to the mystery may be less important than the </a:t>
            </a:r>
            <a:r>
              <a:rPr lang="en-US" b="1" i="1" dirty="0">
                <a:solidFill>
                  <a:schemeClr val="bg1">
                    <a:lumMod val="75000"/>
                  </a:schemeClr>
                </a:solidFill>
              </a:rPr>
              <a:t>knowledge gained in the process </a:t>
            </a:r>
            <a:r>
              <a:rPr lang="en-US" dirty="0">
                <a:solidFill>
                  <a:schemeClr val="bg1">
                    <a:lumMod val="75000"/>
                  </a:schemeClr>
                </a:solidFill>
              </a:rPr>
              <a:t>of its investigation</a:t>
            </a:r>
            <a:r>
              <a:rPr lang="en-US" dirty="0"/>
              <a:t>. Choose a novel or play in which one or more of the characters confront a mystery.  Then write an essay in which you identify the mystery and explain how the investigation illuminates the meaning of the work as a whole.  Do not merely summarize the plot.</a:t>
            </a:r>
          </a:p>
          <a:p>
            <a:pPr fontAlgn="auto">
              <a:spcAft>
                <a:spcPts val="0"/>
              </a:spcAft>
              <a:defRPr/>
            </a:pPr>
            <a:endParaRPr lang="en-US" dirty="0"/>
          </a:p>
        </p:txBody>
      </p:sp>
      <p:sp>
        <p:nvSpPr>
          <p:cNvPr id="6" name="Rounded Rectangle 5"/>
          <p:cNvSpPr/>
          <p:nvPr/>
        </p:nvSpPr>
        <p:spPr>
          <a:xfrm>
            <a:off x="7879976" y="2493417"/>
            <a:ext cx="1111624" cy="381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4883524" y="3314700"/>
            <a:ext cx="1517276" cy="10605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599" y="3581400"/>
            <a:ext cx="3352801" cy="83584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4800600" y="1828800"/>
            <a:ext cx="5168152" cy="3505200"/>
          </a:xfrm>
          <a:prstGeom prst="bentConnector3">
            <a:avLst>
              <a:gd name="adj1" fmla="val 107457"/>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6096000" y="2895600"/>
            <a:ext cx="1750944" cy="381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urved Connector 15"/>
          <p:cNvCxnSpPr/>
          <p:nvPr/>
        </p:nvCxnSpPr>
        <p:spPr>
          <a:xfrm rot="10800000" flipV="1">
            <a:off x="2862225" y="2680298"/>
            <a:ext cx="5027544" cy="1545183"/>
          </a:xfrm>
          <a:prstGeom prst="curvedConnector3">
            <a:avLst>
              <a:gd name="adj1" fmla="val 10416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1"/>
          <p:cNvSpPr txBox="1">
            <a:spLocks/>
          </p:cNvSpPr>
          <p:nvPr/>
        </p:nvSpPr>
        <p:spPr>
          <a:xfrm>
            <a:off x="2223248" y="267147"/>
            <a:ext cx="7745505" cy="4076253"/>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fontAlgn="auto">
              <a:spcAft>
                <a:spcPts val="0"/>
              </a:spcAft>
              <a:buNone/>
              <a:defRPr/>
            </a:pPr>
            <a:r>
              <a:rPr lang="en-US" dirty="0">
                <a:solidFill>
                  <a:schemeClr val="bg1">
                    <a:lumMod val="75000"/>
                  </a:schemeClr>
                </a:solidFill>
              </a:rPr>
              <a:t>Many works of literature not readily identified with the mystery or detective story genre nonetheless involve the investigation of a mystery</a:t>
            </a:r>
            <a:r>
              <a:rPr lang="en-US" dirty="0"/>
              <a:t>.  In these works, the solution to the mystery may be less important than the </a:t>
            </a:r>
            <a:r>
              <a:rPr lang="en-US" b="1" i="1" dirty="0"/>
              <a:t>knowledge gained in the process </a:t>
            </a:r>
            <a:r>
              <a:rPr lang="en-US" dirty="0"/>
              <a:t>of its investigation. Choose a novel or play in which one or more of the characters confront a mystery.  Then write an essay in which you identify the mystery and explain how the investigation illuminates the meaning of the work as a whole.  Do not merely summarize the plot.</a:t>
            </a:r>
          </a:p>
          <a:p>
            <a:pPr fontAlgn="auto">
              <a:spcAft>
                <a:spcPts val="0"/>
              </a:spcAft>
              <a:defRPr/>
            </a:pPr>
            <a:endParaRPr lang="en-US" dirty="0"/>
          </a:p>
        </p:txBody>
      </p:sp>
      <p:sp>
        <p:nvSpPr>
          <p:cNvPr id="25" name="Rounded Rectangle 24"/>
          <p:cNvSpPr/>
          <p:nvPr/>
        </p:nvSpPr>
        <p:spPr>
          <a:xfrm>
            <a:off x="7696200" y="1833446"/>
            <a:ext cx="1111624" cy="3001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306412" y="3314700"/>
            <a:ext cx="4246788" cy="3429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heel(1)">
                                      <p:cBhvr>
                                        <p:cTn id="39" dur="2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4" grpId="0"/>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1295400" y="381000"/>
            <a:ext cx="9601200" cy="914400"/>
          </a:xfrm>
        </p:spPr>
        <p:txBody>
          <a:bodyPr/>
          <a:lstStyle/>
          <a:p>
            <a:pPr eaLnBrk="1" hangingPunct="1"/>
            <a:r>
              <a:rPr lang="en-US" dirty="0"/>
              <a:t>2005, Q3</a:t>
            </a:r>
          </a:p>
        </p:txBody>
      </p:sp>
      <p:sp>
        <p:nvSpPr>
          <p:cNvPr id="17411" name="TextBox 4"/>
          <p:cNvSpPr txBox="1">
            <a:spLocks noChangeArrowheads="1"/>
          </p:cNvSpPr>
          <p:nvPr/>
        </p:nvSpPr>
        <p:spPr bwMode="auto">
          <a:xfrm>
            <a:off x="2667000" y="1676400"/>
            <a:ext cx="6858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r>
              <a:rPr lang="en-US" sz="2400" dirty="0"/>
              <a:t>In Kate Chopin’s </a:t>
            </a:r>
            <a:r>
              <a:rPr lang="en-US" sz="2400" i="1" dirty="0"/>
              <a:t>The Awakening </a:t>
            </a:r>
            <a:r>
              <a:rPr lang="en-US" sz="2400" dirty="0"/>
              <a:t>(1899), protagonist Edna </a:t>
            </a:r>
            <a:r>
              <a:rPr lang="en-US" sz="2400" dirty="0" err="1"/>
              <a:t>Pontellier</a:t>
            </a:r>
            <a:r>
              <a:rPr lang="en-US" sz="2400" dirty="0"/>
              <a:t> is said to possess “that outward existence which conforms, the inward life which questions.” In a novel or play that you have studied, identify a character who conforms outwardly while questioning inwardly. Then write an essay in which you analyze how this tension between outward conformity and inward questioning contributes to the meaning of the work. Avoid mere plot summary.</a:t>
            </a:r>
          </a:p>
          <a:p>
            <a:pPr eaLnBrk="1" hangingPunct="1"/>
            <a:endParaRPr lang="en-US" dirty="0"/>
          </a:p>
        </p:txBody>
      </p:sp>
      <p:sp>
        <p:nvSpPr>
          <p:cNvPr id="4" name="TextBox 4"/>
          <p:cNvSpPr txBox="1">
            <a:spLocks noChangeArrowheads="1"/>
          </p:cNvSpPr>
          <p:nvPr/>
        </p:nvSpPr>
        <p:spPr bwMode="auto">
          <a:xfrm>
            <a:off x="2667000" y="1676400"/>
            <a:ext cx="6858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r>
              <a:rPr lang="en-US" sz="2400" dirty="0">
                <a:solidFill>
                  <a:schemeClr val="bg1">
                    <a:lumMod val="85000"/>
                  </a:schemeClr>
                </a:solidFill>
              </a:rPr>
              <a:t>In Kate Chopin’s </a:t>
            </a:r>
            <a:r>
              <a:rPr lang="en-US" sz="2400" i="1" dirty="0">
                <a:solidFill>
                  <a:schemeClr val="bg1">
                    <a:lumMod val="85000"/>
                  </a:schemeClr>
                </a:solidFill>
              </a:rPr>
              <a:t>The Awakening </a:t>
            </a:r>
            <a:r>
              <a:rPr lang="en-US" sz="2400" dirty="0">
                <a:solidFill>
                  <a:schemeClr val="bg1">
                    <a:lumMod val="85000"/>
                  </a:schemeClr>
                </a:solidFill>
              </a:rPr>
              <a:t>(1899), protagonist Edna </a:t>
            </a:r>
            <a:r>
              <a:rPr lang="en-US" sz="2400" dirty="0" err="1">
                <a:solidFill>
                  <a:schemeClr val="bg1">
                    <a:lumMod val="85000"/>
                  </a:schemeClr>
                </a:solidFill>
              </a:rPr>
              <a:t>Pontellier</a:t>
            </a:r>
            <a:r>
              <a:rPr lang="en-US" sz="2400" dirty="0">
                <a:solidFill>
                  <a:schemeClr val="bg1">
                    <a:lumMod val="85000"/>
                  </a:schemeClr>
                </a:solidFill>
              </a:rPr>
              <a:t> is said to possess “that outward existence which conforms, the inward life which questions.” </a:t>
            </a:r>
            <a:r>
              <a:rPr lang="en-US" sz="2400" dirty="0"/>
              <a:t>In a novel or play that you have studied, identify a character who conforms outwardly while questioning inwardly. Then write an essay in which you analyze how this tension between outward conformity and inward questioning contributes to the meaning of the work. Avoid mere plot summary.</a:t>
            </a:r>
          </a:p>
          <a:p>
            <a:pPr eaLnBrk="1" hangingPunct="1"/>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09052" y="2529319"/>
            <a:ext cx="1143747" cy="354211"/>
          </a:xfrm>
          <a:prstGeom prst="roundRect">
            <a:avLst/>
          </a:prstGeom>
          <a:solidFill>
            <a:schemeClr val="accent5">
              <a:lumMod val="20000"/>
              <a:lumOff val="80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40000"/>
                  <a:lumOff val="60000"/>
                </a:schemeClr>
              </a:solidFill>
            </a:endParaRPr>
          </a:p>
        </p:txBody>
      </p:sp>
      <p:sp>
        <p:nvSpPr>
          <p:cNvPr id="3" name="Content Placeholder 1"/>
          <p:cNvSpPr txBox="1">
            <a:spLocks/>
          </p:cNvSpPr>
          <p:nvPr/>
        </p:nvSpPr>
        <p:spPr>
          <a:xfrm>
            <a:off x="2223248" y="267148"/>
            <a:ext cx="7745505" cy="3542853"/>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fontAlgn="auto">
              <a:spcAft>
                <a:spcPts val="0"/>
              </a:spcAft>
              <a:buNone/>
              <a:defRPr/>
            </a:pPr>
            <a:r>
              <a:rPr lang="en-US" dirty="0">
                <a:solidFill>
                  <a:schemeClr val="bg1">
                    <a:lumMod val="85000"/>
                  </a:schemeClr>
                </a:solidFill>
              </a:rPr>
              <a:t>In Kate Chopin’s </a:t>
            </a:r>
            <a:r>
              <a:rPr lang="en-US" i="1" dirty="0">
                <a:solidFill>
                  <a:schemeClr val="bg1">
                    <a:lumMod val="85000"/>
                  </a:schemeClr>
                </a:solidFill>
              </a:rPr>
              <a:t>The Awakening </a:t>
            </a:r>
            <a:r>
              <a:rPr lang="en-US" dirty="0">
                <a:solidFill>
                  <a:schemeClr val="bg1">
                    <a:lumMod val="85000"/>
                  </a:schemeClr>
                </a:solidFill>
              </a:rPr>
              <a:t>(1899), protagonist Edna </a:t>
            </a:r>
            <a:r>
              <a:rPr lang="en-US" dirty="0" err="1">
                <a:solidFill>
                  <a:schemeClr val="bg1">
                    <a:lumMod val="85000"/>
                  </a:schemeClr>
                </a:solidFill>
              </a:rPr>
              <a:t>Pontellier</a:t>
            </a:r>
            <a:r>
              <a:rPr lang="en-US" dirty="0">
                <a:solidFill>
                  <a:schemeClr val="bg1">
                    <a:lumMod val="85000"/>
                  </a:schemeClr>
                </a:solidFill>
              </a:rPr>
              <a:t> is said to possess “that outward existence which conforms, the inward life which questions.” </a:t>
            </a:r>
            <a:r>
              <a:rPr lang="en-US" dirty="0"/>
              <a:t>In a novel or play that you have studied, identify a character who conforms outwardly while questioning inwardly. Then write an essay in which you analyze how this tension between outward conformity and inward questioning contributes to the </a:t>
            </a:r>
            <a:r>
              <a:rPr lang="en-US" u="wavyHeavy" dirty="0">
                <a:uFill>
                  <a:solidFill>
                    <a:srgbClr val="FF0000"/>
                  </a:solidFill>
                </a:uFill>
              </a:rPr>
              <a:t>meaning of the work</a:t>
            </a:r>
            <a:r>
              <a:rPr lang="en-US" dirty="0"/>
              <a:t>. Avoid mere plot summary.</a:t>
            </a:r>
          </a:p>
          <a:p>
            <a:pPr fontAlgn="auto">
              <a:spcAft>
                <a:spcPts val="0"/>
              </a:spcAft>
              <a:defRPr/>
            </a:pPr>
            <a:endParaRPr lang="en-US" dirty="0"/>
          </a:p>
        </p:txBody>
      </p:sp>
      <p:pic>
        <p:nvPicPr>
          <p:cNvPr id="6" name="Picture 5"/>
          <p:cNvPicPr>
            <a:picLocks noChangeAspect="1"/>
          </p:cNvPicPr>
          <p:nvPr/>
        </p:nvPicPr>
        <p:blipFill>
          <a:blip r:embed="rId2"/>
          <a:stretch>
            <a:fillRect/>
          </a:stretch>
        </p:blipFill>
        <p:spPr>
          <a:xfrm>
            <a:off x="1981200" y="3810000"/>
            <a:ext cx="8445500" cy="2787650"/>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6902823" y="1447800"/>
            <a:ext cx="2729753"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629400" y="2167563"/>
            <a:ext cx="10668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971800" y="2160391"/>
            <a:ext cx="1981200" cy="3689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title"/>
          </p:nvPr>
        </p:nvSpPr>
        <p:spPr>
          <a:xfrm>
            <a:off x="1295400" y="381000"/>
            <a:ext cx="9601200" cy="838200"/>
          </a:xfrm>
        </p:spPr>
        <p:txBody>
          <a:bodyPr>
            <a:scene3d>
              <a:camera prst="orthographicFront"/>
              <a:lightRig rig="threePt" dir="t"/>
            </a:scene3d>
            <a:sp3d extrusionH="57150">
              <a:bevelT w="38100" h="38100"/>
            </a:sp3d>
          </a:bodyPr>
          <a:lstStyle/>
          <a:p>
            <a:pPr eaLnBrk="1" hangingPunct="1"/>
            <a:r>
              <a:rPr lang="en-US" sz="3600" b="1" dirty="0"/>
              <a:t>ALL 3 QUESTIONS</a:t>
            </a:r>
          </a:p>
        </p:txBody>
      </p:sp>
      <p:sp>
        <p:nvSpPr>
          <p:cNvPr id="2" name="Content Placeholder 1"/>
          <p:cNvSpPr>
            <a:spLocks noGrp="1"/>
          </p:cNvSpPr>
          <p:nvPr>
            <p:ph idx="1"/>
          </p:nvPr>
        </p:nvSpPr>
        <p:spPr>
          <a:xfrm>
            <a:off x="2222500" y="1524000"/>
            <a:ext cx="7747000" cy="4953000"/>
          </a:xfrm>
        </p:spPr>
        <p:txBody>
          <a:bodyPr>
            <a:normAutofit/>
          </a:bodyPr>
          <a:lstStyle/>
          <a:p>
            <a:pPr marL="457200" indent="-457200" eaLnBrk="1" hangingPunct="1">
              <a:spcAft>
                <a:spcPts val="1800"/>
              </a:spcAft>
              <a:buFont typeface="Book Antiqua" pitchFamily="18" charset="0"/>
              <a:buAutoNum type="arabicPeriod"/>
            </a:pPr>
            <a:r>
              <a:rPr lang="en-US" sz="2800" dirty="0"/>
              <a:t>Write down a plan. </a:t>
            </a:r>
            <a:br>
              <a:rPr lang="en-US" sz="2800" dirty="0"/>
            </a:br>
            <a:r>
              <a:rPr lang="en-US" sz="2800" dirty="0"/>
              <a:t>Do not let the prompt dictate your organization.</a:t>
            </a:r>
          </a:p>
          <a:p>
            <a:pPr marL="457200" indent="-457200" eaLnBrk="1" hangingPunct="1">
              <a:spcAft>
                <a:spcPts val="1800"/>
              </a:spcAft>
              <a:buFont typeface="Book Antiqua" pitchFamily="18" charset="0"/>
              <a:buAutoNum type="arabicPeriod"/>
            </a:pPr>
            <a:r>
              <a:rPr lang="en-US" sz="2800" dirty="0"/>
              <a:t>Leave a space for an introduction.</a:t>
            </a:r>
          </a:p>
          <a:p>
            <a:pPr marL="457200" indent="-457200" eaLnBrk="1" hangingPunct="1">
              <a:spcAft>
                <a:spcPts val="1800"/>
              </a:spcAft>
              <a:buFont typeface="Book Antiqua" pitchFamily="18" charset="0"/>
              <a:buAutoNum type="arabicPeriod"/>
            </a:pPr>
            <a:r>
              <a:rPr lang="en-US" sz="2800" dirty="0"/>
              <a:t>Remember your audience.</a:t>
            </a:r>
          </a:p>
          <a:p>
            <a:pPr marL="457200" indent="-457200" eaLnBrk="1" hangingPunct="1">
              <a:spcAft>
                <a:spcPts val="1800"/>
              </a:spcAft>
              <a:buFont typeface="Book Antiqua" pitchFamily="18" charset="0"/>
              <a:buAutoNum type="arabicPeriod"/>
            </a:pPr>
            <a:r>
              <a:rPr lang="en-US" sz="2800" dirty="0"/>
              <a:t>Write legibly in ink.</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057400" y="762000"/>
            <a:ext cx="7747000" cy="5486400"/>
          </a:xfrm>
        </p:spPr>
        <p:txBody>
          <a:bodyPr>
            <a:noAutofit/>
          </a:bodyPr>
          <a:lstStyle/>
          <a:p>
            <a:pPr marL="457200" indent="-457200" eaLnBrk="1" hangingPunct="1">
              <a:spcAft>
                <a:spcPts val="1200"/>
              </a:spcAft>
              <a:buFont typeface="Book Antiqua" pitchFamily="18" charset="0"/>
              <a:buAutoNum type="arabicPeriod" startAt="5"/>
            </a:pPr>
            <a:r>
              <a:rPr lang="en-US" sz="2800" dirty="0"/>
              <a:t>Refer often to the text but avoid direct quotations of more than four words. </a:t>
            </a:r>
          </a:p>
          <a:p>
            <a:pPr marL="457200" indent="-457200" eaLnBrk="1" hangingPunct="1">
              <a:spcAft>
                <a:spcPts val="1200"/>
              </a:spcAft>
              <a:buFont typeface="Book Antiqua" pitchFamily="18" charset="0"/>
              <a:buAutoNum type="arabicPeriod" startAt="5"/>
            </a:pPr>
            <a:r>
              <a:rPr lang="en-US" sz="2800" dirty="0"/>
              <a:t>Follow all detail from the text with your commentary; use the ratio of two pieces of your commentary to every one of detail from the text.</a:t>
            </a:r>
          </a:p>
          <a:p>
            <a:pPr marL="457200" indent="-457200" eaLnBrk="1" hangingPunct="1">
              <a:spcAft>
                <a:spcPts val="1200"/>
              </a:spcAft>
              <a:buFont typeface="Book Antiqua" pitchFamily="18" charset="0"/>
              <a:buAutoNum type="arabicPeriod" startAt="5"/>
            </a:pPr>
            <a:r>
              <a:rPr lang="en-US" sz="2800" dirty="0"/>
              <a:t>If you have leftover time, add an introduction.</a:t>
            </a:r>
          </a:p>
          <a:p>
            <a:pPr marL="457200" indent="-457200" eaLnBrk="1" hangingPunct="1">
              <a:spcAft>
                <a:spcPts val="1200"/>
              </a:spcAft>
              <a:buFont typeface="Book Antiqua" pitchFamily="18" charset="0"/>
              <a:buAutoNum type="arabicPeriod" startAt="5"/>
            </a:pPr>
            <a:r>
              <a:rPr lang="en-US" sz="2800" dirty="0"/>
              <a:t>Avoid ‘name calling,’ the identification of literary elements without explaining why the writer is using them. </a:t>
            </a:r>
            <a:r>
              <a:rPr lang="en-US" sz="2800" b="1" cap="small" dirty="0"/>
              <a:t>no what without why</a:t>
            </a:r>
            <a:r>
              <a:rPr lang="en-US" sz="2800" dirty="0"/>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865" y="2133600"/>
            <a:ext cx="3894136" cy="2603501"/>
          </a:xfrm>
        </p:spPr>
        <p:txBody>
          <a:bodyPr>
            <a:normAutofit/>
            <a:scene3d>
              <a:camera prst="orthographicFront"/>
              <a:lightRig rig="threePt" dir="t"/>
            </a:scene3d>
            <a:sp3d extrusionH="57150">
              <a:bevelT w="38100" h="38100"/>
            </a:sp3d>
          </a:bodyPr>
          <a:lstStyle/>
          <a:p>
            <a:pPr eaLnBrk="1" hangingPunct="1"/>
            <a:r>
              <a:rPr lang="en-US" sz="6400" b="1" dirty="0">
                <a:effectLst>
                  <a:outerShdw blurRad="50800" dist="38100" dir="2700000" algn="tl" rotWithShape="0">
                    <a:prstClr val="black">
                      <a:alpha val="40000"/>
                    </a:prstClr>
                  </a:outerShdw>
                </a:effectLst>
              </a:rPr>
              <a:t>GOOD  LUCK!</a:t>
            </a:r>
          </a:p>
        </p:txBody>
      </p:sp>
      <p:sp>
        <p:nvSpPr>
          <p:cNvPr id="4" name="Text Placeholder 3"/>
          <p:cNvSpPr>
            <a:spLocks noGrp="1"/>
          </p:cNvSpPr>
          <p:nvPr>
            <p:ph type="body" sz="half" idx="2"/>
          </p:nvPr>
        </p:nvSpPr>
        <p:spPr>
          <a:xfrm>
            <a:off x="2206626" y="5324476"/>
            <a:ext cx="3889375" cy="1000124"/>
          </a:xfrm>
        </p:spPr>
        <p:txBody>
          <a:bodyPr/>
          <a:lstStyle/>
          <a:p>
            <a:pPr eaLnBrk="1" hangingPunct="1"/>
            <a:r>
              <a:rPr lang="en-US" dirty="0"/>
              <a:t>…and plan so that you won’t need it.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5667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p:cNvSpPr>
            <a:spLocks noGrp="1"/>
          </p:cNvSpPr>
          <p:nvPr>
            <p:ph type="title"/>
          </p:nvPr>
        </p:nvSpPr>
        <p:spPr/>
        <p:txBody>
          <a:bodyPr>
            <a:scene3d>
              <a:camera prst="orthographicFront"/>
              <a:lightRig rig="threePt" dir="t"/>
            </a:scene3d>
            <a:sp3d extrusionH="57150">
              <a:bevelT w="38100" h="38100"/>
            </a:sp3d>
          </a:bodyPr>
          <a:lstStyle/>
          <a:p>
            <a:pPr eaLnBrk="1" hangingPunct="1"/>
            <a:r>
              <a:rPr lang="en-US" sz="3600" b="1" dirty="0"/>
              <a:t>Questions 1&amp; 2: Poetry &amp; Prose</a:t>
            </a:r>
          </a:p>
        </p:txBody>
      </p:sp>
      <p:sp>
        <p:nvSpPr>
          <p:cNvPr id="2" name="Content Placeholder 1"/>
          <p:cNvSpPr>
            <a:spLocks noGrp="1"/>
          </p:cNvSpPr>
          <p:nvPr>
            <p:ph idx="1"/>
          </p:nvPr>
        </p:nvSpPr>
        <p:spPr>
          <a:xfrm>
            <a:off x="1837267" y="1981200"/>
            <a:ext cx="8517466" cy="3535364"/>
          </a:xfrm>
        </p:spPr>
        <p:txBody>
          <a:bodyPr>
            <a:normAutofit lnSpcReduction="10000"/>
          </a:bodyPr>
          <a:lstStyle/>
          <a:p>
            <a:pPr marL="457200" indent="-457200" eaLnBrk="1" hangingPunct="1">
              <a:spcAft>
                <a:spcPts val="1200"/>
              </a:spcAft>
              <a:buFont typeface="Book Antiqua" pitchFamily="18" charset="0"/>
              <a:buAutoNum type="arabicPeriod"/>
            </a:pPr>
            <a:r>
              <a:rPr lang="en-US" sz="2800" dirty="0"/>
              <a:t>Find your task....</a:t>
            </a:r>
          </a:p>
          <a:p>
            <a:pPr marL="914400" indent="-457200" eaLnBrk="1" hangingPunct="1">
              <a:spcAft>
                <a:spcPts val="1200"/>
              </a:spcAft>
              <a:buFont typeface="Wingdings" panose="05000000000000000000" pitchFamily="2" charset="2"/>
              <a:buChar char="Ø"/>
            </a:pPr>
            <a:r>
              <a:rPr lang="en-US" sz="2800" dirty="0"/>
              <a:t>Find &amp; mark verbs in the imperative and all conjunctions.</a:t>
            </a:r>
          </a:p>
          <a:p>
            <a:pPr marL="514350" indent="-514350" eaLnBrk="1" hangingPunct="1">
              <a:spcAft>
                <a:spcPts val="1200"/>
              </a:spcAft>
              <a:buFont typeface="+mj-lt"/>
              <a:buAutoNum type="arabicPeriod" startAt="2"/>
            </a:pPr>
            <a:r>
              <a:rPr lang="en-US" sz="2800" dirty="0"/>
              <a:t>Read the passage attentively, panic, and mark it up.</a:t>
            </a:r>
          </a:p>
          <a:p>
            <a:pPr marL="457200" indent="-457200" eaLnBrk="1" hangingPunct="1">
              <a:spcAft>
                <a:spcPts val="1200"/>
              </a:spcAft>
              <a:buFont typeface="Book Antiqua" pitchFamily="18" charset="0"/>
              <a:buAutoNum type="arabicPeriod" startAt="2"/>
            </a:pPr>
            <a:r>
              <a:rPr lang="en-US" sz="2800" dirty="0"/>
              <a:t>Watch for patterns of organization: </a:t>
            </a:r>
            <a:br>
              <a:rPr lang="en-US" sz="2800" dirty="0"/>
            </a:br>
            <a:r>
              <a:rPr lang="en-US" sz="2800" dirty="0"/>
              <a:t>repetition, echoing, or precedence.</a:t>
            </a:r>
          </a:p>
          <a:p>
            <a:pPr marL="457200" indent="-457200" eaLnBrk="1" hangingPunct="1">
              <a:spcAft>
                <a:spcPts val="1200"/>
              </a:spcAft>
              <a:buFont typeface="Book Antiqua" pitchFamily="18" charset="0"/>
              <a:buAutoNum type="arabicPeriod" startAt="2"/>
            </a:pPr>
            <a:endParaRPr lang="en-US" dirty="0"/>
          </a:p>
          <a:p>
            <a:pPr marL="457200" indent="-457200" eaLnBrk="1" hangingPunct="1">
              <a:spcAft>
                <a:spcPts val="1200"/>
              </a:spcAft>
              <a:buFont typeface="Book Antiqua" pitchFamily="18" charset="0"/>
              <a:buAutoNum type="arabicPeriod" startAt="2"/>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8284" y="1066800"/>
            <a:ext cx="8335433" cy="5059364"/>
          </a:xfrm>
        </p:spPr>
        <p:txBody>
          <a:bodyPr/>
          <a:lstStyle/>
          <a:p>
            <a:pPr marL="514350" indent="-514350" eaLnBrk="1" hangingPunct="1">
              <a:spcAft>
                <a:spcPts val="1800"/>
              </a:spcAft>
              <a:buFont typeface="+mj-lt"/>
              <a:buAutoNum type="arabicPeriod" startAt="4"/>
            </a:pPr>
            <a:r>
              <a:rPr lang="en-US" sz="2800" dirty="0"/>
              <a:t>Identify speaker, the audience, the setting, and the occasion.</a:t>
            </a:r>
          </a:p>
          <a:p>
            <a:pPr marL="457200" indent="-457200" eaLnBrk="1" hangingPunct="1">
              <a:spcAft>
                <a:spcPts val="1800"/>
              </a:spcAft>
              <a:buFont typeface="Book Antiqua" pitchFamily="18" charset="0"/>
              <a:buAutoNum type="arabicPeriod" startAt="4"/>
            </a:pPr>
            <a:r>
              <a:rPr lang="en-US" sz="2800" dirty="0"/>
              <a:t>Mark shifts in point of view, tone, or the like; mark any significant punctuation/pointing.</a:t>
            </a:r>
          </a:p>
          <a:p>
            <a:pPr marL="457200" indent="-457200" eaLnBrk="1" hangingPunct="1">
              <a:spcAft>
                <a:spcPts val="1800"/>
              </a:spcAft>
              <a:buFont typeface="Book Antiqua" pitchFamily="18" charset="0"/>
              <a:buAutoNum type="arabicPeriod" startAt="4"/>
            </a:pPr>
            <a:r>
              <a:rPr lang="en-US" sz="2800" dirty="0"/>
              <a:t>In poetry, note if a rhyme scheme or punctuation or the arrangement on the page helps reveal organization.</a:t>
            </a:r>
          </a:p>
          <a:p>
            <a:pPr marL="457200" indent="-457200" eaLnBrk="1" hangingPunct="1">
              <a:buFont typeface="Book Antiqua" pitchFamily="18" charset="0"/>
              <a:buAutoNum type="arabicPeriod" startAt="4"/>
            </a:pPr>
            <a:r>
              <a:rPr lang="en-US" sz="2800" dirty="0"/>
              <a:t>Identify the main purpose &amp; tone.</a:t>
            </a:r>
          </a:p>
          <a:p>
            <a:pPr marL="457200" indent="-457200" eaLnBrk="1" hangingPunct="1">
              <a:buFont typeface="Book Antiqua" pitchFamily="18" charset="0"/>
              <a:buAutoNum type="arabicPeriod" startAt="4"/>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p:cNvSpPr>
            <a:spLocks noGrp="1"/>
          </p:cNvSpPr>
          <p:nvPr>
            <p:ph type="title"/>
          </p:nvPr>
        </p:nvSpPr>
        <p:spPr>
          <a:xfrm>
            <a:off x="1295400" y="381000"/>
            <a:ext cx="9601200" cy="838200"/>
          </a:xfrm>
        </p:spPr>
        <p:txBody>
          <a:bodyPr>
            <a:scene3d>
              <a:camera prst="orthographicFront"/>
              <a:lightRig rig="threePt" dir="t"/>
            </a:scene3d>
            <a:sp3d extrusionH="57150">
              <a:bevelT w="38100" h="38100"/>
            </a:sp3d>
          </a:bodyPr>
          <a:lstStyle/>
          <a:p>
            <a:pPr eaLnBrk="1" hangingPunct="1"/>
            <a:r>
              <a:rPr lang="en-US" sz="3600" b="1" dirty="0"/>
              <a:t>Question 3: ‘The Open Question’</a:t>
            </a:r>
          </a:p>
        </p:txBody>
      </p:sp>
      <p:sp>
        <p:nvSpPr>
          <p:cNvPr id="2" name="Content Placeholder 1"/>
          <p:cNvSpPr>
            <a:spLocks noGrp="1"/>
          </p:cNvSpPr>
          <p:nvPr>
            <p:ph idx="1"/>
          </p:nvPr>
        </p:nvSpPr>
        <p:spPr>
          <a:xfrm>
            <a:off x="2332567" y="1752600"/>
            <a:ext cx="7526866" cy="4373564"/>
          </a:xfrm>
        </p:spPr>
        <p:txBody>
          <a:bodyPr>
            <a:normAutofit/>
          </a:bodyPr>
          <a:lstStyle/>
          <a:p>
            <a:pPr marL="457200" indent="-457200" eaLnBrk="1" hangingPunct="1">
              <a:spcAft>
                <a:spcPts val="1200"/>
              </a:spcAft>
              <a:buFont typeface="Book Antiqua" pitchFamily="18" charset="0"/>
              <a:buAutoNum type="arabicPeriod"/>
            </a:pPr>
            <a:r>
              <a:rPr lang="en-US" sz="2800" dirty="0"/>
              <a:t>Cover the list of suggested works.</a:t>
            </a:r>
          </a:p>
          <a:p>
            <a:pPr marL="457200" indent="-457200" eaLnBrk="1" hangingPunct="1">
              <a:spcAft>
                <a:spcPts val="1200"/>
              </a:spcAft>
              <a:buFont typeface="Book Antiqua" pitchFamily="18" charset="0"/>
              <a:buAutoNum type="arabicPeriod"/>
            </a:pPr>
            <a:r>
              <a:rPr lang="en-US" sz="2800" dirty="0"/>
              <a:t>Ignore any opening quotations or other material.</a:t>
            </a:r>
          </a:p>
          <a:p>
            <a:pPr marL="457200" indent="-457200" eaLnBrk="1" hangingPunct="1">
              <a:spcAft>
                <a:spcPts val="1200"/>
              </a:spcAft>
              <a:buFont typeface="Book Antiqua" pitchFamily="18" charset="0"/>
              <a:buAutoNum type="arabicPeriod"/>
            </a:pPr>
            <a:r>
              <a:rPr lang="en-US" sz="2800" dirty="0"/>
              <a:t>Find your task: mark all verbs in the imperative.</a:t>
            </a:r>
          </a:p>
          <a:p>
            <a:pPr marL="914400" indent="-457200" eaLnBrk="1" hangingPunct="1">
              <a:spcAft>
                <a:spcPts val="1200"/>
              </a:spcAft>
              <a:buFont typeface="Wingdings" panose="05000000000000000000" pitchFamily="2" charset="2"/>
              <a:buChar char="Ø"/>
            </a:pPr>
            <a:r>
              <a:rPr lang="en-US" sz="2800" dirty="0"/>
              <a:t>Identify all parts of the task, including any that might be implied rather than explicit.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914400"/>
            <a:ext cx="7497233" cy="4221164"/>
          </a:xfrm>
        </p:spPr>
        <p:txBody>
          <a:bodyPr>
            <a:normAutofit/>
          </a:bodyPr>
          <a:lstStyle/>
          <a:p>
            <a:pPr marL="514350" indent="-514350" eaLnBrk="1" hangingPunct="1">
              <a:spcAft>
                <a:spcPts val="1800"/>
              </a:spcAft>
              <a:buFont typeface="+mj-lt"/>
              <a:buAutoNum type="arabicPeriod" startAt="4"/>
            </a:pPr>
            <a:r>
              <a:rPr lang="en-US" sz="2800" dirty="0"/>
              <a:t>Go back and read the opening of the prompt.</a:t>
            </a:r>
          </a:p>
          <a:p>
            <a:pPr marL="457200" indent="-457200" eaLnBrk="1" hangingPunct="1">
              <a:spcAft>
                <a:spcPts val="1800"/>
              </a:spcAft>
              <a:buFont typeface="Book Antiqua" pitchFamily="18" charset="0"/>
              <a:buAutoNum type="arabicPeriod" startAt="4"/>
            </a:pPr>
            <a:r>
              <a:rPr lang="en-US" sz="2800" dirty="0"/>
              <a:t>Decide on a work to use.</a:t>
            </a:r>
          </a:p>
          <a:p>
            <a:pPr marL="457200" indent="-457200" eaLnBrk="1" hangingPunct="1">
              <a:spcAft>
                <a:spcPts val="1800"/>
              </a:spcAft>
              <a:buFont typeface="Book Antiqua" pitchFamily="18" charset="0"/>
              <a:buAutoNum type="arabicPeriod" startAt="4"/>
            </a:pPr>
            <a:r>
              <a:rPr lang="en-US" sz="2800" dirty="0"/>
              <a:t>Decide on an appropriate “meaning of the work as a whole.”</a:t>
            </a:r>
          </a:p>
          <a:p>
            <a:pPr marL="457200" indent="-457200" eaLnBrk="1" hangingPunct="1">
              <a:spcAft>
                <a:spcPts val="1200"/>
              </a:spcAft>
              <a:buFont typeface="Book Antiqua" pitchFamily="18" charset="0"/>
              <a:buAutoNum type="arabicPeriod" startAt="4"/>
            </a:pPr>
            <a:r>
              <a:rPr lang="en-US" sz="2800" i="1" dirty="0"/>
              <a:t>(optional) </a:t>
            </a:r>
            <a:r>
              <a:rPr lang="en-US" sz="2800" dirty="0"/>
              <a:t>Uncover and read the suggested titles.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p:cNvSpPr>
            <a:spLocks noGrp="1"/>
          </p:cNvSpPr>
          <p:nvPr>
            <p:ph type="title"/>
          </p:nvPr>
        </p:nvSpPr>
        <p:spPr>
          <a:xfrm>
            <a:off x="1295400" y="381000"/>
            <a:ext cx="9601200" cy="838200"/>
          </a:xfrm>
        </p:spPr>
        <p:txBody>
          <a:bodyPr/>
          <a:lstStyle/>
          <a:p>
            <a:pPr eaLnBrk="1" hangingPunct="1"/>
            <a:r>
              <a:rPr lang="en-US"/>
              <a:t>2000, Q3</a:t>
            </a:r>
          </a:p>
        </p:txBody>
      </p:sp>
      <p:sp>
        <p:nvSpPr>
          <p:cNvPr id="2" name="Content Placeholder 1"/>
          <p:cNvSpPr>
            <a:spLocks noGrp="1"/>
          </p:cNvSpPr>
          <p:nvPr>
            <p:ph idx="1"/>
          </p:nvPr>
        </p:nvSpPr>
        <p:spPr>
          <a:xfrm>
            <a:off x="2222500" y="1371600"/>
            <a:ext cx="7747000" cy="4953000"/>
          </a:xfrm>
        </p:spPr>
        <p:txBody>
          <a:bodyPr rtlCol="0">
            <a:normAutofit/>
          </a:bodyPr>
          <a:lstStyle/>
          <a:p>
            <a:pPr marL="0" indent="0" eaLnBrk="1" fontAlgn="auto" hangingPunct="1">
              <a:lnSpc>
                <a:spcPct val="110000"/>
              </a:lnSpc>
              <a:spcAft>
                <a:spcPts val="0"/>
              </a:spcAft>
              <a:buNone/>
              <a:defRPr/>
            </a:pPr>
            <a:r>
              <a:rPr lang="en-US" sz="2400" dirty="0">
                <a:solidFill>
                  <a:schemeClr val="tx1">
                    <a:lumMod val="85000"/>
                    <a:lumOff val="15000"/>
                  </a:schemeClr>
                </a:solidFill>
              </a:rPr>
              <a:t>Many works of literature not readily identified with the mystery or detective story genre nonetheless involve the investigation of a mystery.  In these works, the solution to the mystery may be less important than the knowledge gained in the process of its investigation. Choose a novel or play in which one or more of the characters confront a mystery.  Then write an essay in which you identify the mystery and explain how the investigation illuminates the meaning of the work as a whole.  Do not merely summarize the plot.</a:t>
            </a:r>
          </a:p>
          <a:p>
            <a:pPr marL="365760" indent="-365760" eaLnBrk="1" fontAlgn="auto" hangingPunct="1">
              <a:spcAft>
                <a:spcPts val="0"/>
              </a:spcAft>
              <a:defRPr/>
            </a:pPr>
            <a:endParaRPr lang="en-US"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85800"/>
            <a:ext cx="7467600" cy="5539978"/>
          </a:xfrm>
          <a:prstGeom prst="rect">
            <a:avLst/>
          </a:prstGeom>
        </p:spPr>
        <p:txBody>
          <a:bodyPr wrap="square">
            <a:spAutoFit/>
          </a:bodyPr>
          <a:lstStyle/>
          <a:p>
            <a:pPr fontAlgn="auto">
              <a:lnSpc>
                <a:spcPct val="125000"/>
              </a:lnSpc>
              <a:spcAft>
                <a:spcPts val="0"/>
              </a:spcAft>
              <a:defRPr/>
            </a:pPr>
            <a:r>
              <a:rPr lang="en-US" sz="2400" strike="sngStrike" dirty="0">
                <a:solidFill>
                  <a:schemeClr val="tx1">
                    <a:lumMod val="85000"/>
                    <a:lumOff val="15000"/>
                  </a:schemeClr>
                </a:solidFill>
              </a:rPr>
              <a:t>Many works of literature not readily identified with the mystery or detective story genre nonetheless involve the investigation of a mystery</a:t>
            </a:r>
            <a:r>
              <a:rPr lang="en-US" sz="2400" dirty="0">
                <a:solidFill>
                  <a:schemeClr val="tx1">
                    <a:lumMod val="85000"/>
                    <a:lumOff val="15000"/>
                  </a:schemeClr>
                </a:solidFill>
              </a:rPr>
              <a:t>.  In these works, the solution to the mystery may be less important than the knowledge gained in the process of its investigation. Choose a novel or play in which one or more of the characters confront a mystery.  Then write an essay in which you identify the mystery and explain how the investigation illuminates the meaning of the work as a whole.  Do not merely summarize the plot.</a:t>
            </a:r>
          </a:p>
          <a:p>
            <a:pPr marL="365760" indent="-365760" fontAlgn="auto">
              <a:spcAft>
                <a:spcPts val="0"/>
              </a:spcAft>
              <a:defRPr/>
            </a:pPr>
            <a:endParaRPr lang="en-US" sz="2400" dirty="0">
              <a:solidFill>
                <a:schemeClr val="tx1">
                  <a:lumMod val="85000"/>
                  <a:lumOff val="15000"/>
                </a:schemeClr>
              </a:solidFill>
            </a:endParaRPr>
          </a:p>
        </p:txBody>
      </p:sp>
    </p:spTree>
    <p:extLst>
      <p:ext uri="{BB962C8B-B14F-4D97-AF65-F5344CB8AC3E}">
        <p14:creationId xmlns:p14="http://schemas.microsoft.com/office/powerpoint/2010/main" val="282952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85800"/>
            <a:ext cx="7467600" cy="5539978"/>
          </a:xfrm>
          <a:prstGeom prst="rect">
            <a:avLst/>
          </a:prstGeom>
        </p:spPr>
        <p:txBody>
          <a:bodyPr wrap="square">
            <a:spAutoFit/>
          </a:bodyPr>
          <a:lstStyle/>
          <a:p>
            <a:pPr fontAlgn="auto">
              <a:lnSpc>
                <a:spcPct val="125000"/>
              </a:lnSpc>
              <a:spcAft>
                <a:spcPts val="0"/>
              </a:spcAft>
              <a:defRPr/>
            </a:pPr>
            <a:r>
              <a:rPr lang="en-US" sz="2400" strike="dblStrike" dirty="0">
                <a:solidFill>
                  <a:schemeClr val="tx1">
                    <a:lumMod val="85000"/>
                    <a:lumOff val="15000"/>
                  </a:schemeClr>
                </a:solidFill>
              </a:rPr>
              <a:t>Many works of literature not readily identified with the mystery or detective story genre nonetheless involve the investigation of a mystery.  </a:t>
            </a:r>
            <a:r>
              <a:rPr lang="en-US" sz="2400" strike="sngStrike" dirty="0">
                <a:solidFill>
                  <a:schemeClr val="tx1">
                    <a:lumMod val="85000"/>
                    <a:lumOff val="15000"/>
                  </a:schemeClr>
                </a:solidFill>
              </a:rPr>
              <a:t>In these works, the solution to the mystery may be less important than the knowledge gained in the process of its investigation.</a:t>
            </a:r>
            <a:r>
              <a:rPr lang="en-US" sz="2400" dirty="0">
                <a:solidFill>
                  <a:schemeClr val="tx1">
                    <a:lumMod val="85000"/>
                    <a:lumOff val="15000"/>
                  </a:schemeClr>
                </a:solidFill>
              </a:rPr>
              <a:t> Choose a novel or play in which one or more of the characters confront a mystery.  Then write an essay in which you identify the mystery and explain how the investigation illuminates the meaning of the work as a whole.  Do not merely summarize the plot.</a:t>
            </a:r>
          </a:p>
          <a:p>
            <a:pPr marL="365760" indent="-365760" fontAlgn="auto">
              <a:spcAft>
                <a:spcPts val="0"/>
              </a:spcAft>
              <a:defRPr/>
            </a:pPr>
            <a:endParaRPr lang="en-US" sz="2400" dirty="0">
              <a:solidFill>
                <a:schemeClr val="tx1">
                  <a:lumMod val="85000"/>
                  <a:lumOff val="15000"/>
                </a:schemeClr>
              </a:solidFill>
            </a:endParaRPr>
          </a:p>
        </p:txBody>
      </p:sp>
    </p:spTree>
    <p:extLst>
      <p:ext uri="{BB962C8B-B14F-4D97-AF65-F5344CB8AC3E}">
        <p14:creationId xmlns:p14="http://schemas.microsoft.com/office/powerpoint/2010/main" val="280262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70841" y="5334000"/>
            <a:ext cx="609600" cy="457200"/>
          </a:xfrm>
          <a:prstGeom prst="roundRect">
            <a:avLst/>
          </a:prstGeom>
          <a:solidFill>
            <a:schemeClr val="bg2"/>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581400" y="4419600"/>
            <a:ext cx="609600" cy="457200"/>
          </a:xfrm>
          <a:prstGeom prst="roundRect">
            <a:avLst/>
          </a:prstGeom>
          <a:solidFill>
            <a:schemeClr val="bg2"/>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62200" y="685800"/>
            <a:ext cx="7467600" cy="5539978"/>
          </a:xfrm>
          <a:prstGeom prst="rect">
            <a:avLst/>
          </a:prstGeom>
        </p:spPr>
        <p:txBody>
          <a:bodyPr wrap="square">
            <a:spAutoFit/>
          </a:bodyPr>
          <a:lstStyle/>
          <a:p>
            <a:pPr fontAlgn="auto">
              <a:lnSpc>
                <a:spcPct val="125000"/>
              </a:lnSpc>
              <a:spcAft>
                <a:spcPts val="0"/>
              </a:spcAft>
              <a:defRPr/>
            </a:pPr>
            <a:r>
              <a:rPr lang="en-US" sz="2400" strike="dblStrike" dirty="0">
                <a:solidFill>
                  <a:schemeClr val="tx1">
                    <a:lumMod val="85000"/>
                    <a:lumOff val="15000"/>
                  </a:schemeClr>
                </a:solidFill>
              </a:rPr>
              <a:t>Many works of literature not readily identified with the mystery or detective story genre nonetheless involve the investigation of a mystery.  </a:t>
            </a:r>
            <a:r>
              <a:rPr lang="en-US" sz="2400" strike="sngStrike" dirty="0">
                <a:solidFill>
                  <a:schemeClr val="tx1">
                    <a:lumMod val="85000"/>
                    <a:lumOff val="15000"/>
                  </a:schemeClr>
                </a:solidFill>
              </a:rPr>
              <a:t>In these works, the solution to the mystery may be less important than the knowledge gained in the process of its investigation</a:t>
            </a:r>
            <a:r>
              <a:rPr lang="en-US" sz="2400" dirty="0">
                <a:solidFill>
                  <a:schemeClr val="tx1">
                    <a:lumMod val="85000"/>
                    <a:lumOff val="15000"/>
                  </a:schemeClr>
                </a:solidFill>
              </a:rPr>
              <a:t>. Choose a novel or play in which one or more of the characters confront a mystery.  Then write an essay in which you identify the mystery </a:t>
            </a:r>
            <a:r>
              <a:rPr lang="en-US" sz="2400" b="1" dirty="0">
                <a:solidFill>
                  <a:srgbClr val="00B050"/>
                </a:solidFill>
              </a:rPr>
              <a:t>and</a:t>
            </a:r>
            <a:r>
              <a:rPr lang="en-US" sz="2400" dirty="0">
                <a:solidFill>
                  <a:srgbClr val="00B050"/>
                </a:solidFill>
              </a:rPr>
              <a:t> </a:t>
            </a:r>
            <a:r>
              <a:rPr lang="en-US" sz="2400" dirty="0">
                <a:solidFill>
                  <a:schemeClr val="tx1">
                    <a:lumMod val="85000"/>
                    <a:lumOff val="15000"/>
                  </a:schemeClr>
                </a:solidFill>
              </a:rPr>
              <a:t>explain how the investigation illuminates </a:t>
            </a:r>
            <a:r>
              <a:rPr lang="en-US" sz="2400" dirty="0">
                <a:solidFill>
                  <a:schemeClr val="tx1">
                    <a:lumMod val="85000"/>
                    <a:lumOff val="15000"/>
                  </a:schemeClr>
                </a:solidFill>
                <a:uFill>
                  <a:solidFill>
                    <a:schemeClr val="accent1">
                      <a:lumMod val="75000"/>
                    </a:schemeClr>
                  </a:solidFill>
                </a:uFill>
              </a:rPr>
              <a:t>the meaning of the work as a whole</a:t>
            </a:r>
            <a:r>
              <a:rPr lang="en-US" sz="2400" dirty="0">
                <a:solidFill>
                  <a:schemeClr val="tx1">
                    <a:lumMod val="85000"/>
                    <a:lumOff val="15000"/>
                  </a:schemeClr>
                </a:solidFill>
              </a:rPr>
              <a:t>.  Do </a:t>
            </a:r>
            <a:r>
              <a:rPr lang="en-US" sz="2400" b="1" dirty="0">
                <a:solidFill>
                  <a:srgbClr val="00B050"/>
                </a:solidFill>
              </a:rPr>
              <a:t>not</a:t>
            </a:r>
            <a:r>
              <a:rPr lang="en-US" sz="2400" dirty="0">
                <a:solidFill>
                  <a:srgbClr val="00B050"/>
                </a:solidFill>
              </a:rPr>
              <a:t> </a:t>
            </a:r>
            <a:r>
              <a:rPr lang="en-US" sz="2400" dirty="0">
                <a:solidFill>
                  <a:schemeClr val="tx1">
                    <a:lumMod val="85000"/>
                    <a:lumOff val="15000"/>
                  </a:schemeClr>
                </a:solidFill>
              </a:rPr>
              <a:t>merely summarize the plot.</a:t>
            </a:r>
          </a:p>
          <a:p>
            <a:pPr marL="365760" indent="-365760" fontAlgn="auto">
              <a:spcAft>
                <a:spcPts val="0"/>
              </a:spcAft>
              <a:defRPr/>
            </a:pPr>
            <a:endParaRPr lang="en-US" sz="2400" dirty="0">
              <a:solidFill>
                <a:schemeClr val="tx1">
                  <a:lumMod val="85000"/>
                  <a:lumOff val="15000"/>
                </a:schemeClr>
              </a:solidFill>
            </a:endParaRPr>
          </a:p>
        </p:txBody>
      </p:sp>
      <p:sp>
        <p:nvSpPr>
          <p:cNvPr id="9" name="Rounded Rectangle 8"/>
          <p:cNvSpPr/>
          <p:nvPr/>
        </p:nvSpPr>
        <p:spPr>
          <a:xfrm>
            <a:off x="5029200" y="3048001"/>
            <a:ext cx="32004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010400" y="3962401"/>
            <a:ext cx="11430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00400" y="3962401"/>
            <a:ext cx="19812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191000" y="4447881"/>
            <a:ext cx="10668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61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9" grpId="0" animBg="1"/>
      <p:bldP spid="11" grpId="0" animBg="1"/>
      <p:bldP spid="12" grpId="0" animBg="1"/>
      <p:bldP spid="7" grpId="0" animBg="1"/>
    </p:bld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docProps/app.xml><?xml version="1.0" encoding="utf-8"?>
<Properties xmlns="http://schemas.openxmlformats.org/officeDocument/2006/extended-properties" xmlns:vt="http://schemas.openxmlformats.org/officeDocument/2006/docPropsVTypes">
  <Template>Red_stripe</Template>
  <TotalTime>330</TotalTime>
  <Words>1210</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Book Antiqua</vt:lpstr>
      <vt:lpstr>Cambria</vt:lpstr>
      <vt:lpstr>Wingdings</vt:lpstr>
      <vt:lpstr>Red Line Business 16x9</vt:lpstr>
      <vt:lpstr>THE POWER SYSTEM for the Essays</vt:lpstr>
      <vt:lpstr>Questions 1&amp; 2: Poetry &amp; Prose</vt:lpstr>
      <vt:lpstr>PowerPoint Presentation</vt:lpstr>
      <vt:lpstr>Question 3: ‘The Open Question’</vt:lpstr>
      <vt:lpstr>PowerPoint Presentation</vt:lpstr>
      <vt:lpstr>2000, Q3</vt:lpstr>
      <vt:lpstr>PowerPoint Presentation</vt:lpstr>
      <vt:lpstr>PowerPoint Presentation</vt:lpstr>
      <vt:lpstr>PowerPoint Presentation</vt:lpstr>
      <vt:lpstr>PowerPoint Presentation</vt:lpstr>
      <vt:lpstr>PowerPoint Presentation</vt:lpstr>
      <vt:lpstr>2005, Q3</vt:lpstr>
      <vt:lpstr>PowerPoint Presentation</vt:lpstr>
      <vt:lpstr>ALL 3 QUESTIONS</vt:lpstr>
      <vt:lpstr>PowerPoint Presentation</vt:lpstr>
      <vt:lpstr>GOOD  LUCK!</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Skip Nicholson</dc:creator>
  <cp:lastModifiedBy>Skip Nicholson</cp:lastModifiedBy>
  <cp:revision>54</cp:revision>
  <dcterms:created xsi:type="dcterms:W3CDTF">2011-04-25T06:30:35Z</dcterms:created>
  <dcterms:modified xsi:type="dcterms:W3CDTF">2016-07-25T20:00:58Z</dcterms:modified>
</cp:coreProperties>
</file>